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1"/>
  </p:notesMasterIdLst>
  <p:handoutMasterIdLst>
    <p:handoutMasterId r:id="rId12"/>
  </p:handoutMasterIdLst>
  <p:sldIdLst>
    <p:sldId id="363" r:id="rId2"/>
    <p:sldId id="352" r:id="rId3"/>
    <p:sldId id="348" r:id="rId4"/>
    <p:sldId id="370" r:id="rId5"/>
    <p:sldId id="373" r:id="rId6"/>
    <p:sldId id="350" r:id="rId7"/>
    <p:sldId id="372" r:id="rId8"/>
    <p:sldId id="358" r:id="rId9"/>
    <p:sldId id="371" r:id="rId10"/>
  </p:sldIdLst>
  <p:sldSz cx="9144000" cy="6858000" type="screen4x3"/>
  <p:notesSz cx="6794500" cy="99314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595"/>
    <a:srgbClr val="990000"/>
    <a:srgbClr val="1B2BA5"/>
    <a:srgbClr val="33A8FF"/>
    <a:srgbClr val="8E93FC"/>
    <a:srgbClr val="4731E9"/>
    <a:srgbClr val="679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özepesen sötét stíl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Világos stílus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Közepesen sötét stílus 4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8" autoAdjust="0"/>
    <p:restoredTop sz="94660"/>
  </p:normalViewPr>
  <p:slideViewPr>
    <p:cSldViewPr>
      <p:cViewPr>
        <p:scale>
          <a:sx n="60" d="100"/>
          <a:sy n="60" d="100"/>
        </p:scale>
        <p:origin x="-193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024" cy="4970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7890" y="1"/>
            <a:ext cx="2945024" cy="4970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F49AD-D9E3-4F79-9B4B-BBAF996FCA93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32767"/>
            <a:ext cx="2945024" cy="4970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7890" y="9432767"/>
            <a:ext cx="2945024" cy="4970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173C4-3ADF-4797-A1EB-8789E4B3339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0651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4283" cy="4965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8647" y="2"/>
            <a:ext cx="2944283" cy="4965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E228D-030B-42E0-8601-6BD2D30EA378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2950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3" y="9433109"/>
            <a:ext cx="2944283" cy="4965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8647" y="9433109"/>
            <a:ext cx="2944283" cy="4965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3BE54-8624-4C5F-9093-33F0B389D3A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139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3BE54-8624-4C5F-9093-33F0B389D3A2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6940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3BE54-8624-4C5F-9093-33F0B389D3A2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6940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3BE54-8624-4C5F-9093-33F0B389D3A2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6940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Click to edit Master text styles</a:t>
            </a:r>
          </a:p>
          <a:p>
            <a:pPr lvl="1"/>
            <a:r>
              <a:rPr lang="hu-HU" dirty="0" smtClean="0"/>
              <a:t>Second level</a:t>
            </a:r>
          </a:p>
          <a:p>
            <a:pPr lvl="2"/>
            <a:r>
              <a:rPr lang="hu-HU" dirty="0" smtClean="0"/>
              <a:t>Third level</a:t>
            </a:r>
          </a:p>
          <a:p>
            <a:pPr lvl="3"/>
            <a:r>
              <a:rPr lang="hu-HU" dirty="0" smtClean="0"/>
              <a:t>Fourth level</a:t>
            </a:r>
          </a:p>
          <a:p>
            <a:pPr lvl="4"/>
            <a:r>
              <a:rPr lang="hu-HU" dirty="0" smtClean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2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E791A-CC65-45A0-815B-0B6A1E9DDF80}" type="datetimeFigureOut">
              <a:rPr lang="hu-HU" smtClean="0"/>
              <a:pPr/>
              <a:t>2017.02.27.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9E149-B4E0-45D5-9EB8-59760D3BC20A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/>
          <p:cNvSpPr/>
          <p:nvPr/>
        </p:nvSpPr>
        <p:spPr>
          <a:xfrm>
            <a:off x="-16623" y="-46988"/>
            <a:ext cx="9144000" cy="1412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784976" cy="4248472"/>
          </a:xfrm>
        </p:spPr>
        <p:txBody>
          <a:bodyPr/>
          <a:lstStyle/>
          <a:p>
            <a:r>
              <a:rPr lang="hu-HU" sz="4000" dirty="0" err="1" smtClean="0"/>
              <a:t>EFOP-1.5.3-16</a:t>
            </a:r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3200" dirty="0" smtClean="0"/>
              <a:t>Humán szolgáltatások fejlesztése térségi szemléletben- kedvezményezett térségek</a:t>
            </a:r>
            <a:r>
              <a:rPr lang="hu-HU" sz="3200" dirty="0"/>
              <a:t/>
            </a:r>
            <a:br>
              <a:rPr lang="hu-HU" sz="3200" dirty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	</a:t>
            </a:r>
            <a:br>
              <a:rPr lang="hu-HU" sz="2000" dirty="0" smtClean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	</a:t>
            </a:r>
            <a:endParaRPr lang="hu-HU" sz="2000" dirty="0"/>
          </a:p>
        </p:txBody>
      </p:sp>
      <p:pic>
        <p:nvPicPr>
          <p:cNvPr id="6" name="Kép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99197"/>
            <a:ext cx="893763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ím 5"/>
          <p:cNvSpPr txBox="1">
            <a:spLocks/>
          </p:cNvSpPr>
          <p:nvPr/>
        </p:nvSpPr>
        <p:spPr>
          <a:xfrm>
            <a:off x="1619672" y="381000"/>
            <a:ext cx="3888432" cy="8877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j-ea"/>
                <a:cs typeface="Arial"/>
              </a:rPr>
              <a:t>EFOP-1.5.3-16</a:t>
            </a:r>
            <a:endParaRPr kumimoji="0" lang="hu-HU" sz="16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j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300" b="1" cap="all" dirty="0" smtClean="0">
                <a:latin typeface="Georgia" pitchFamily="18" charset="0"/>
                <a:ea typeface="+mj-ea"/>
                <a:cs typeface="Arial"/>
              </a:rPr>
              <a:t>Humán szolgáltatások fejlesztése térségi szemléletben</a:t>
            </a:r>
            <a:endParaRPr kumimoji="0" lang="hu-HU" sz="1300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eorgia" pitchFamily="18" charset="0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0120"/>
          </a:xfrm>
        </p:spPr>
        <p:txBody>
          <a:bodyPr>
            <a:normAutofit/>
          </a:bodyPr>
          <a:lstStyle/>
          <a:p>
            <a:r>
              <a:rPr lang="hu-H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 Felhívás célja</a:t>
            </a:r>
            <a:endParaRPr lang="hu-H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512" y="1700306"/>
            <a:ext cx="8784976" cy="489704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konstrukció legfőbb célja a társadalmi felzárkózás érdekében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hu-H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hu-H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területi különbségek csökkentése, a minőségi humán közszolgáltatásokhoz való hozzáférés javítása.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hu-H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másik fő cél a </a:t>
            </a:r>
            <a:r>
              <a:rPr lang="hu-H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helyi esélyegyenlőségi programokban feltárt problémák megoldásának támogatása.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hu-H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endParaRPr lang="hu-HU" sz="2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hu-HU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hu-HU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62" y="836712"/>
            <a:ext cx="691277" cy="864096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6660232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370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0120"/>
          </a:xfrm>
        </p:spPr>
        <p:txBody>
          <a:bodyPr>
            <a:normAutofit/>
          </a:bodyPr>
          <a:lstStyle/>
          <a:p>
            <a:r>
              <a:rPr lang="hu-H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A </a:t>
            </a:r>
            <a:r>
              <a:rPr lang="hu-H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Konstrukció </a:t>
            </a:r>
            <a:r>
              <a:rPr lang="hu-H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részcéljai</a:t>
            </a:r>
            <a:endParaRPr lang="hu-H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609014"/>
          </a:xfrm>
        </p:spPr>
        <p:txBody>
          <a:bodyPr>
            <a:normAutofit/>
          </a:bodyPr>
          <a:lstStyle/>
          <a:p>
            <a:endParaRPr lang="hu-HU" sz="1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I. </a:t>
            </a: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humán közszolgáltatások 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terén </a:t>
            </a: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jelentkező szakemberhiány enyhítésé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 szolgáló ösztönző programok megvalósítása </a:t>
            </a:r>
          </a:p>
          <a:p>
            <a:pPr algn="just"/>
            <a:r>
              <a:rPr lang="hu-HU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hátrányos helyzetű csoportok foglalkoztathatóságra való felkészítésé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nek, munkaerő-piaci eszközökben való részesedésének és munkaerő-piacon való megjelenésének elősegítése </a:t>
            </a:r>
          </a:p>
          <a:p>
            <a:pPr algn="just"/>
            <a:r>
              <a:rPr lang="hu-HU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III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A </a:t>
            </a: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helyi kisközösségek 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társadalom-szervező szerepének </a:t>
            </a: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megerősítése </a:t>
            </a:r>
          </a:p>
          <a:p>
            <a:pPr algn="just"/>
            <a:r>
              <a:rPr lang="hu-HU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IV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vidék megtartó képességének erősítése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valamint az ezzel kapcsolatos </a:t>
            </a:r>
            <a:r>
              <a:rPr lang="hu-HU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disszemináció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támogatása </a:t>
            </a:r>
          </a:p>
          <a:p>
            <a:pPr algn="just"/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V. </a:t>
            </a: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kultúrák közötti párbeszéd erősítése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hu-HU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hu-HU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62" y="836712"/>
            <a:ext cx="69127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7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24518" y="21158"/>
            <a:ext cx="8229600" cy="1143000"/>
          </a:xfrm>
        </p:spPr>
        <p:txBody>
          <a:bodyPr>
            <a:normAutofit/>
          </a:bodyPr>
          <a:lstStyle/>
          <a:p>
            <a:r>
              <a:rPr lang="hu-HU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projektek keretei</a:t>
            </a:r>
            <a:endParaRPr lang="hu-HU" sz="28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8075240" cy="44644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hu-H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projekteket </a:t>
            </a:r>
            <a:r>
              <a:rPr lang="hu-H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konzorciumban kell megvalósítani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 algn="just"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konzorciumokban résztvevő </a:t>
            </a:r>
            <a:r>
              <a:rPr lang="hu-H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partnerek száma minimum 5 maximum 10 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résztvevő.</a:t>
            </a:r>
          </a:p>
          <a:p>
            <a:pPr marL="0" indent="0" algn="just">
              <a:buNone/>
            </a:pPr>
            <a:endParaRPr lang="hu-H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konzorciumokban résztvevő települések  a </a:t>
            </a:r>
            <a:r>
              <a:rPr lang="hu-H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290/2014. (</a:t>
            </a:r>
            <a:r>
              <a:rPr lang="hu-HU" sz="18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XI.26</a:t>
            </a:r>
            <a:r>
              <a:rPr lang="hu-H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.) </a:t>
            </a: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hu-H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orm. rend. szerinti kedvezményezett járások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ból kell, hogy kikerüljenek.</a:t>
            </a:r>
          </a:p>
          <a:p>
            <a:pPr marL="0" indent="0" algn="just">
              <a:buNone/>
            </a:pPr>
            <a:endParaRPr lang="hu-H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megítélt támogatás projektenként 100-500 millió Ft.</a:t>
            </a:r>
          </a:p>
          <a:p>
            <a:pPr marL="0" indent="0" algn="just">
              <a:buNone/>
            </a:pPr>
            <a:r>
              <a:rPr lang="hu-H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kialakítandó településcsoportok nagysága alapján ez projektenként maximum 250 millió Ft. (a településcsoportok lakosságszáma 4000 – 20 000 fő között)</a:t>
            </a:r>
            <a:endParaRPr lang="hu-HU" sz="1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hu-H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Támogatásintenzitás 100%</a:t>
            </a:r>
          </a:p>
          <a:p>
            <a:pPr marL="0" indent="0">
              <a:buNone/>
            </a:pPr>
            <a:endParaRPr lang="hu-HU" sz="2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hu-H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8754118" y="6314836"/>
            <a:ext cx="2567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62" y="836712"/>
            <a:ext cx="691277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Javasolt konzorciumok</a:t>
            </a:r>
            <a:br>
              <a:rPr lang="hu-HU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hu-H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62" y="836712"/>
            <a:ext cx="691277" cy="864096"/>
          </a:xfrm>
          <a:prstGeom prst="rect">
            <a:avLst/>
          </a:prstGeom>
        </p:spPr>
      </p:pic>
      <p:graphicFrame>
        <p:nvGraphicFramePr>
          <p:cNvPr id="7" name="Tartalom helye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99037352"/>
              </p:ext>
            </p:extLst>
          </p:nvPr>
        </p:nvGraphicFramePr>
        <p:xfrm>
          <a:off x="1547664" y="1916832"/>
          <a:ext cx="6408712" cy="4184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82867"/>
                <a:gridCol w="3225845"/>
              </a:tblGrid>
              <a:tr h="23102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u="sng" dirty="0">
                          <a:effectLst/>
                        </a:rPr>
                        <a:t>Balaton 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Bélapátfalva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Nagyvisnyó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Szilvásvárad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Bekölce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Mikófalva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Mónosbél </a:t>
                      </a:r>
                      <a:endParaRPr lang="hu-H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u="sng" dirty="0">
                          <a:effectLst/>
                        </a:rPr>
                        <a:t>Tarnalelesz 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Pétervására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Váraszó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Erdőkövesd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Fedémes 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Ivád 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Kisfüzes</a:t>
                      </a:r>
                      <a:endParaRPr lang="hu-H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50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u="sng" dirty="0">
                          <a:effectLst/>
                        </a:rPr>
                        <a:t>Mátraderecske 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Sirok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Szajla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Parád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</a:rPr>
                        <a:t>Bodony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Bükkszék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u="sng" dirty="0">
                          <a:effectLst/>
                        </a:rPr>
                        <a:t>Kál 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Kompolt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Kápolna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Aldebrő</a:t>
                      </a:r>
                      <a:endParaRPr lang="hu-H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</a:rPr>
                        <a:t>Tófalu</a:t>
                      </a:r>
                      <a:endParaRPr lang="hu-H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1318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0120"/>
          </a:xfrm>
        </p:spPr>
        <p:txBody>
          <a:bodyPr>
            <a:normAutofit/>
          </a:bodyPr>
          <a:lstStyle/>
          <a:p>
            <a:r>
              <a:rPr lang="hu-H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Megvalósítandó tevékenységek</a:t>
            </a:r>
            <a:endParaRPr lang="hu-H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89654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hu-HU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hu-HU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hu-HU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hu-HU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62" y="836712"/>
            <a:ext cx="691277" cy="864096"/>
          </a:xfrm>
          <a:prstGeom prst="rect">
            <a:avLst/>
          </a:prstGeom>
        </p:spPr>
      </p:pic>
      <p:sp>
        <p:nvSpPr>
          <p:cNvPr id="4" name="Téglalap 3"/>
          <p:cNvSpPr/>
          <p:nvPr/>
        </p:nvSpPr>
        <p:spPr>
          <a:xfrm>
            <a:off x="66368" y="1700808"/>
            <a:ext cx="87541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hu-HU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hu-H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projektek kialakítása a </a:t>
            </a:r>
            <a:r>
              <a:rPr lang="hu-H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helyi igényeken alapszik</a:t>
            </a:r>
            <a:r>
              <a:rPr lang="hu-H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!</a:t>
            </a:r>
          </a:p>
          <a:p>
            <a:pPr algn="just"/>
            <a:endParaRPr lang="hu-H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hu-HU" b="1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kötelező és választandó tevékenységek típusai: </a:t>
            </a:r>
          </a:p>
          <a:p>
            <a:pPr algn="just"/>
            <a:endParaRPr lang="hu-H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hu-H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Rendezvények megvalósítása</a:t>
            </a:r>
            <a:r>
              <a:rPr lang="hu-H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marketing tevékenységek elvégzése</a:t>
            </a:r>
          </a:p>
          <a:p>
            <a:pPr algn="just"/>
            <a:endParaRPr lang="hu-H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hu-H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Tananyag fejlesztés és oktatási </a:t>
            </a:r>
            <a:r>
              <a:rPr lang="hu-H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tevékenységek</a:t>
            </a:r>
          </a:p>
          <a:p>
            <a:pPr algn="just"/>
            <a:endParaRPr lang="hu-H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hu-HU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Mentorálás</a:t>
            </a:r>
            <a:r>
              <a:rPr lang="hu-HU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hu-H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személyi jellegű ráfordítások</a:t>
            </a:r>
          </a:p>
          <a:p>
            <a:pPr algn="just"/>
            <a:endParaRPr lang="hu-H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hu-H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Ezen kívül kötelező tevékenységek: </a:t>
            </a:r>
            <a:r>
              <a:rPr lang="hu-HU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projektmenedzsment a konzorciumvezetőknél, kötelező nyilvánosság biztosítása, könyvvizsgálat, horizontális szempontok érvényesítése</a:t>
            </a:r>
            <a:r>
              <a:rPr lang="hu-HU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6699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Megvalósítandó tevékenységkörök</a:t>
            </a:r>
            <a:br>
              <a:rPr lang="hu-H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hu-H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hu-H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u-HU" sz="1800" dirty="0"/>
          </a:p>
          <a:p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humán közszolgáltatások szakember-ellátottságának fejlesztését szolgáló ösztönző programok megvalósítása </a:t>
            </a:r>
          </a:p>
          <a:p>
            <a:pPr marL="0" indent="0" algn="just">
              <a:buNone/>
            </a:pPr>
            <a:endParaRPr lang="hu-H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hátrányos helyzetű csoportokhoz tartozó aktív korú emberek foglalkoztathatóságának javítását támogató szolgáltatás-csomagok kialakítása, megerősítése </a:t>
            </a:r>
            <a:endParaRPr lang="hu-H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endParaRPr lang="hu-HU" sz="1800" dirty="0"/>
          </a:p>
          <a:p>
            <a:pPr algn="just"/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helyi kisközösségek társadalmi szerepének megerősítése </a:t>
            </a:r>
          </a:p>
          <a:p>
            <a:pPr marL="0" indent="0" algn="just">
              <a:buNone/>
            </a:pPr>
            <a:endParaRPr lang="hu-H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települési/térségi életminőség javítása, a vidék megtartó képességének fejlesztése, valamint az ezzel kapcsolatos </a:t>
            </a:r>
            <a:r>
              <a:rPr lang="hu-HU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disszemináció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támogatása </a:t>
            </a:r>
          </a:p>
          <a:p>
            <a:pPr marL="0" indent="0">
              <a:buNone/>
            </a:pPr>
            <a:endParaRPr lang="hu-H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62" y="836712"/>
            <a:ext cx="69127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86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534400" cy="576064"/>
          </a:xfrm>
        </p:spPr>
        <p:txBody>
          <a:bodyPr>
            <a:noAutofit/>
          </a:bodyPr>
          <a:lstStyle/>
          <a:p>
            <a:r>
              <a:rPr lang="hu-HU" sz="2800" b="1" dirty="0" smtClean="0">
                <a:solidFill>
                  <a:schemeClr val="bg1"/>
                </a:solidFill>
                <a:latin typeface="Verdana" pitchFamily="34" charset="0"/>
              </a:rPr>
              <a:t>Menetrend</a:t>
            </a:r>
            <a:endParaRPr lang="hu-HU" sz="28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719399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FAKSZ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kiválasztása (konzorciumvezető) </a:t>
            </a:r>
          </a:p>
          <a:p>
            <a:pPr marL="0" indent="0">
              <a:buNone/>
            </a:pPr>
            <a:r>
              <a:rPr lang="hu-HU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2017.március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01.- 07-ig</a:t>
            </a:r>
          </a:p>
          <a:p>
            <a:pPr marL="0" indent="0">
              <a:buNone/>
            </a:pPr>
            <a:endParaRPr lang="hu-H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hu-HU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HEEFT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és igényfelmérést készítő szakértő kiválasztása (konzorciumvezető)</a:t>
            </a:r>
          </a:p>
          <a:p>
            <a:pPr marL="0" indent="0"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2017. március 8-16-ig</a:t>
            </a:r>
          </a:p>
          <a:p>
            <a:pPr marL="0" indent="0">
              <a:buNone/>
            </a:pPr>
            <a:endParaRPr lang="hu-H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hu-HU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HEEFT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és igényfelmérés elkészítése</a:t>
            </a:r>
          </a:p>
          <a:p>
            <a:pPr marL="0" indent="0"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2017. március 31-ig</a:t>
            </a:r>
          </a:p>
          <a:p>
            <a:pPr marL="0" indent="0">
              <a:buNone/>
            </a:pPr>
            <a:endParaRPr lang="hu-H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Testületi döntések a részvételről, a konzorciumi megállapodás alásírásáról 2017. március 30-ig folyamatosan</a:t>
            </a:r>
          </a:p>
          <a:p>
            <a:pPr marL="0" indent="0">
              <a:buNone/>
            </a:pPr>
            <a:endParaRPr lang="hu-H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Konzorciumi megállapodás aláírása</a:t>
            </a:r>
          </a:p>
          <a:p>
            <a:pPr marL="0" indent="0">
              <a:buNone/>
            </a:pP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2017. március 30-ig</a:t>
            </a:r>
          </a:p>
          <a:p>
            <a:pPr marL="0" indent="0">
              <a:buNone/>
            </a:pPr>
            <a:endParaRPr lang="hu-HU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362" y="836712"/>
            <a:ext cx="69127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94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/>
          <p:cNvSpPr/>
          <p:nvPr/>
        </p:nvSpPr>
        <p:spPr>
          <a:xfrm>
            <a:off x="-16623" y="-46988"/>
            <a:ext cx="9144000" cy="1412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784976" cy="4248472"/>
          </a:xfrm>
        </p:spPr>
        <p:txBody>
          <a:bodyPr/>
          <a:lstStyle/>
          <a:p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4000" dirty="0" smtClean="0"/>
              <a:t>Köszönöm a megtisztelő figyelmüket!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sz="2000" dirty="0"/>
              <a:t/>
            </a:r>
            <a:br>
              <a:rPr lang="hu-HU" sz="2000" dirty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	</a:t>
            </a:r>
            <a:br>
              <a:rPr lang="hu-HU" sz="2000" dirty="0" smtClean="0"/>
            </a:br>
            <a:r>
              <a:rPr lang="hu-HU" sz="2000" dirty="0" smtClean="0"/>
              <a:t>	</a:t>
            </a:r>
            <a:endParaRPr lang="hu-HU" sz="2400" dirty="0"/>
          </a:p>
        </p:txBody>
      </p:sp>
      <p:pic>
        <p:nvPicPr>
          <p:cNvPr id="6" name="Kép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99197"/>
            <a:ext cx="893763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ím 5"/>
          <p:cNvSpPr txBox="1">
            <a:spLocks/>
          </p:cNvSpPr>
          <p:nvPr/>
        </p:nvSpPr>
        <p:spPr>
          <a:xfrm>
            <a:off x="1619672" y="381000"/>
            <a:ext cx="3888432" cy="88776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hu-HU" sz="1600" b="1" cap="all" dirty="0" err="1">
                <a:latin typeface="Georgia" pitchFamily="18" charset="0"/>
                <a:cs typeface="Arial"/>
              </a:rPr>
              <a:t>EFOP-1.5.3-16</a:t>
            </a:r>
            <a:endParaRPr lang="hu-HU" sz="1600" b="1" cap="all" dirty="0">
              <a:latin typeface="Georgia" pitchFamily="18" charset="0"/>
              <a:cs typeface="Arial"/>
            </a:endParaRPr>
          </a:p>
          <a:p>
            <a:pPr lvl="0">
              <a:spcBef>
                <a:spcPct val="0"/>
              </a:spcBef>
              <a:defRPr/>
            </a:pPr>
            <a:r>
              <a:rPr lang="hu-HU" sz="1600" b="1" cap="all" dirty="0">
                <a:latin typeface="Georgia" pitchFamily="18" charset="0"/>
                <a:cs typeface="Arial"/>
              </a:rPr>
              <a:t>Humán szolgáltatások fejlesztése térségi szemléletben</a:t>
            </a:r>
            <a:endParaRPr lang="hu-HU" sz="1600" cap="all" dirty="0">
              <a:solidFill>
                <a:schemeClr val="bg1"/>
              </a:solidFill>
              <a:latin typeface="Georgia" pitchFamily="18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4439</TotalTime>
  <Words>375</Words>
  <Application>Microsoft Office PowerPoint</Application>
  <PresentationFormat>Diavetítés a képernyőre (4:3 oldalarány)</PresentationFormat>
  <Paragraphs>118</Paragraphs>
  <Slides>9</Slides>
  <Notes>5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0" baseType="lpstr">
      <vt:lpstr>Office-téma</vt:lpstr>
      <vt:lpstr>EFOP-1.5.3-16  Humán szolgáltatások fejlesztése térségi szemléletben- kedvezményezett térségek       </vt:lpstr>
      <vt:lpstr>A Felhívás célja</vt:lpstr>
      <vt:lpstr>A Konstrukció részcéljai</vt:lpstr>
      <vt:lpstr>A projektek keretei</vt:lpstr>
      <vt:lpstr>Javasolt konzorciumok </vt:lpstr>
      <vt:lpstr>Megvalósítandó tevékenységek</vt:lpstr>
      <vt:lpstr>Megvalósítandó tevékenységkörök  </vt:lpstr>
      <vt:lpstr>Menetrend</vt:lpstr>
      <vt:lpstr>  Köszönöm a megtisztelő figyelmüket!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Heves Megyei Területfejlesztési Koncepció</dc:title>
  <dc:creator>Domján Róbert</dc:creator>
  <cp:lastModifiedBy>Blahó Katalin</cp:lastModifiedBy>
  <cp:revision>506</cp:revision>
  <cp:lastPrinted>2014-11-06T14:32:25Z</cp:lastPrinted>
  <dcterms:created xsi:type="dcterms:W3CDTF">2013-03-12T12:59:47Z</dcterms:created>
  <dcterms:modified xsi:type="dcterms:W3CDTF">2017-02-27T11:21:12Z</dcterms:modified>
</cp:coreProperties>
</file>